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7" r:id="rId7"/>
    <p:sldId id="266" r:id="rId8"/>
    <p:sldId id="286" r:id="rId9"/>
    <p:sldId id="268" r:id="rId10"/>
    <p:sldId id="260" r:id="rId11"/>
    <p:sldId id="269" r:id="rId12"/>
    <p:sldId id="287" r:id="rId13"/>
    <p:sldId id="288" r:id="rId14"/>
    <p:sldId id="289" r:id="rId15"/>
    <p:sldId id="290" r:id="rId16"/>
    <p:sldId id="291" r:id="rId17"/>
    <p:sldId id="265" r:id="rId18"/>
    <p:sldId id="295" r:id="rId19"/>
    <p:sldId id="292" r:id="rId20"/>
    <p:sldId id="293" r:id="rId21"/>
    <p:sldId id="294" r:id="rId22"/>
    <p:sldId id="296" r:id="rId23"/>
    <p:sldId id="297" r:id="rId24"/>
    <p:sldId id="299" r:id="rId25"/>
    <p:sldId id="298" r:id="rId26"/>
    <p:sldId id="301" r:id="rId27"/>
    <p:sldId id="300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Montserrat Light" panose="00000400000000000000" pitchFamily="2" charset="0"/>
      <p:regular r:id="rId42"/>
      <p:bold r:id="rId43"/>
      <p:italic r:id="rId44"/>
      <p:boldItalic r:id="rId45"/>
    </p:embeddedFont>
    <p:embeddedFont>
      <p:font typeface="Roboto Mono" panose="020B0604020202020204" charset="0"/>
      <p:regular r:id="rId46"/>
      <p:bold r:id="rId47"/>
      <p:italic r:id="rId48"/>
      <p:boldItalic r:id="rId49"/>
    </p:embeddedFont>
    <p:embeddedFont>
      <p:font typeface="Roboto Mono Light" panose="020B0604020202020204" charset="0"/>
      <p:regular r:id="rId50"/>
      <p:bold r:id="rId51"/>
      <p:italic r:id="rId52"/>
      <p:boldItalic r:id="rId53"/>
    </p:embeddedFont>
    <p:embeddedFont>
      <p:font typeface="Roboto Mono Medium" panose="020B0604020202020204" charset="0"/>
      <p:regular r:id="rId54"/>
      <p:bold r:id="rId55"/>
      <p:italic r:id="rId56"/>
      <p:boldItalic r:id="rId57"/>
    </p:embeddedFont>
    <p:embeddedFont>
      <p:font typeface="Sora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0" roundtripDataSignature="AMtx7mhwLghv9UCUDUhcBfdv9wPJIx1w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font" Target="fonts/font21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2299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52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3902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091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0443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5977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2884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3776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9181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8019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1093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000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036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6235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478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7458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548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13799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074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0190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32874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6611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3940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1933802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1c19338028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44" name="Google Shape;244;g1c19338028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710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785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3258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839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352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1da4399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g1451da439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3" name="Google Shape;93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4" name="Google Shape;94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2526218"/>
            <a:chOff x="1352101" y="2247783"/>
            <a:chExt cx="9487800" cy="2526218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175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Prediction Deposito Using Supervised Learning</a:t>
              </a: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301" y="4371401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Machine Learning 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-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b="0" i="0" u="none" strike="noStrike" cap="none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b="0" i="0" u="none" strike="noStrike" cap="none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Goals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Tujuan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dicapai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adalah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</a:t>
            </a:r>
            <a:b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1.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Menemukan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berkorelasi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output/target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cara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mengetahui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karakteristik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berdasarkan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2.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Membuat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sebuah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efektif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dapat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digunakan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prediksi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3.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Memudahkan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pihak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dalam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mencari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tepat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sasaran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sehingga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mengurangi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waktu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biaya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dan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tenaga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9366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D" sz="3200" dirty="0" err="1"/>
              <a:t>Eksplorasi</a:t>
            </a:r>
            <a:r>
              <a:rPr lang="en-ID" sz="3200" dirty="0"/>
              <a:t> Data Analysis</a:t>
            </a:r>
          </a:p>
        </p:txBody>
      </p:sp>
    </p:spTree>
    <p:extLst>
      <p:ext uri="{BB962C8B-B14F-4D97-AF65-F5344CB8AC3E}">
        <p14:creationId xmlns:p14="http://schemas.microsoft.com/office/powerpoint/2010/main" val="1025419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Eksplorasi</a:t>
            </a:r>
            <a:r>
              <a:rPr lang="en-ID" sz="3200" dirty="0"/>
              <a:t> Data Analysis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20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Cleaning :</a:t>
            </a:r>
          </a:p>
          <a:p>
            <a:endParaRPr lang="en-ID" sz="20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C37B6-9ECA-4A8B-86CC-E957AF23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3" y="2018030"/>
            <a:ext cx="3076575" cy="369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FAC0A-C080-46C2-A445-2675F8829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518" y="1941830"/>
            <a:ext cx="3114675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66FE3-029E-42DF-90E6-2C7DCFF02714}"/>
              </a:ext>
            </a:extLst>
          </p:cNvPr>
          <p:cNvSpPr txBox="1"/>
          <p:nvPr/>
        </p:nvSpPr>
        <p:spPr>
          <a:xfrm>
            <a:off x="6625519" y="1958033"/>
            <a:ext cx="448150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Disini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outlier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dibuang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melainkan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mengetahui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outlier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tersebut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apakah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termasuk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.(outlier upper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sebanyak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16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sedangkan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outlier upper 0).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Selanjutnya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pengecekan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median (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karena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skew)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tiap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numerik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termasuk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outlier,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maka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didapatkan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 age = 38, balance=755k, duration = 429. </a:t>
            </a:r>
          </a:p>
          <a:p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27D256-773B-448B-81E6-1028D79BB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351" y="4169815"/>
            <a:ext cx="3114676" cy="22076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BBA487-14F8-4B51-A056-39E9FBC69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093" y="4310077"/>
            <a:ext cx="2460258" cy="19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7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Eksplorasi</a:t>
            </a:r>
            <a:r>
              <a:rPr lang="en-ID" sz="3200" dirty="0"/>
              <a:t> Data Analysis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Karakter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seperti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?</a:t>
            </a:r>
          </a:p>
          <a:p>
            <a:endParaRPr lang="en-ID" sz="16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rtl="0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New Insight by 'Yes' condition:</a:t>
            </a:r>
          </a:p>
          <a:p>
            <a:pPr rtl="0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Background: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job the highest is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Manajemen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marital the highest is 'married'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education the highest is 'secondary’</a:t>
            </a:r>
          </a:p>
          <a:p>
            <a:pPr rtl="0"/>
            <a:endParaRPr lang="en-US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rtl="0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Tanggungan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default the highest is 'no'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housing the highest is 'no'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loan the loan is ‘no’</a:t>
            </a:r>
          </a:p>
          <a:p>
            <a:pPr rtl="0"/>
            <a:endParaRPr lang="en-US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rtl="0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Kontak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contact the contact is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celluler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poutcome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poutcome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is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unkown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'yes' condition for month the month is 'may'</a:t>
            </a:r>
          </a:p>
        </p:txBody>
      </p:sp>
    </p:spTree>
    <p:extLst>
      <p:ext uri="{BB962C8B-B14F-4D97-AF65-F5344CB8AC3E}">
        <p14:creationId xmlns:p14="http://schemas.microsoft.com/office/powerpoint/2010/main" val="106369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Eksplorasi</a:t>
            </a:r>
            <a:r>
              <a:rPr lang="en-ID" sz="3200" dirty="0"/>
              <a:t> Data Analysis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rtl="0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New Insight by 'No' condition:</a:t>
            </a:r>
          </a:p>
          <a:p>
            <a:pPr rtl="0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Background: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job the highest is 'blue-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coller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marital the highest is 'married'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education the highest is 'secondary’</a:t>
            </a:r>
          </a:p>
          <a:p>
            <a:pPr rtl="0"/>
            <a:endParaRPr lang="en-US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rtl="0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Tanggungan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default the highest is 'no'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housing the highest is 'yes'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loan the loan is ‘no’</a:t>
            </a:r>
          </a:p>
          <a:p>
            <a:pPr rtl="0"/>
            <a:endParaRPr lang="en-US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rtl="0"/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Kontak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contact the contact is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celluler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poutcome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the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poutcome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is '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unkown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'</a:t>
            </a:r>
          </a:p>
          <a:p>
            <a:pPr rtl="0">
              <a:buFont typeface="+mj-lt"/>
              <a:buAutoNum type="arabicPeriod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sum of 'No' condition for month the month is 'may'</a:t>
            </a:r>
          </a:p>
          <a:p>
            <a:pPr rtl="0">
              <a:buFont typeface="+mj-lt"/>
              <a:buAutoNum type="arabicPeriod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Eksplorasi</a:t>
            </a:r>
            <a:r>
              <a:rPr lang="en-ID" sz="3200" dirty="0"/>
              <a:t> Data Analysis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29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Bagaimana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korelasi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sz="1600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input dan output/target?</a:t>
            </a:r>
          </a:p>
          <a:p>
            <a:pPr rtl="0"/>
            <a:endParaRPr lang="en-US" sz="16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Bivariant Method </a:t>
            </a:r>
          </a:p>
          <a:p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Kategori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VS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Kategori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Chi-square Method (method Bonferroni-adjusted)</a:t>
            </a:r>
          </a:p>
          <a:p>
            <a:endParaRPr lang="en-ID" sz="1600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D" sz="16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D" sz="20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D" sz="20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Numerik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VS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Kategori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</a:t>
            </a:r>
          </a:p>
          <a:p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Duration : 0.32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CD4CF-9176-48D1-BB21-BEB4CD280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" y="2995612"/>
            <a:ext cx="2495550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CC77C-854D-43ED-A6C7-4A8170DA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310" y="1765062"/>
            <a:ext cx="4152900" cy="396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D50FBD-D04E-4B6A-840A-9880E4943ABB}"/>
              </a:ext>
            </a:extLst>
          </p:cNvPr>
          <p:cNvSpPr txBox="1"/>
          <p:nvPr/>
        </p:nvSpPr>
        <p:spPr>
          <a:xfrm>
            <a:off x="8666480" y="155838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Multivariante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8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Modeling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690825"/>
            <a:ext cx="60949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Feauture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Engineering:</a:t>
            </a:r>
          </a:p>
          <a:p>
            <a:endParaRPr lang="en-US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Scalling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Standarisasi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semua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kecuali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Random Forest)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SMOTE  ( Model Random Forest)</a:t>
            </a:r>
          </a:p>
          <a:p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1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690825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Neural Network</a:t>
            </a:r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EC971-260F-4E00-A5D3-037358321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2097087"/>
            <a:ext cx="5143500" cy="378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6ABB28-C5DB-4388-8561-ED4C2066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1998601"/>
            <a:ext cx="3056890" cy="921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C9BAB9-14A7-401B-B2DC-719D76750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511" y="2966720"/>
            <a:ext cx="2914649" cy="26390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47464-62CC-4631-BFA6-E5874E56CEFD}"/>
              </a:ext>
            </a:extLst>
          </p:cNvPr>
          <p:cNvSpPr txBox="1"/>
          <p:nvPr/>
        </p:nvSpPr>
        <p:spPr>
          <a:xfrm>
            <a:off x="5365751" y="1690825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Train: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972A86-BEB8-4111-A47F-236CB4986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24" y="1924196"/>
            <a:ext cx="2738754" cy="1070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0B3F8-306D-446A-BF6F-6115445C6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5360" y="3084217"/>
            <a:ext cx="3088640" cy="23513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6EDD86-0FE8-48F8-A7DE-CA3C2D679637}"/>
              </a:ext>
            </a:extLst>
          </p:cNvPr>
          <p:cNvSpPr txBox="1"/>
          <p:nvPr/>
        </p:nvSpPr>
        <p:spPr>
          <a:xfrm>
            <a:off x="8924924" y="1616419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Test: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81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690825"/>
            <a:ext cx="1672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Neural Network</a:t>
            </a:r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BF2AD-5798-4B86-B0F1-7AAC44AC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" y="2827697"/>
            <a:ext cx="5232400" cy="24351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D4520-F349-49ED-AB78-D8F6DFB14005}"/>
              </a:ext>
            </a:extLst>
          </p:cNvPr>
          <p:cNvSpPr txBox="1"/>
          <p:nvPr/>
        </p:nvSpPr>
        <p:spPr>
          <a:xfrm>
            <a:off x="712471" y="2218372"/>
            <a:ext cx="1151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Train: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0AD0A-864B-42D8-8341-2050BE9B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280" y="2827697"/>
            <a:ext cx="5232400" cy="2435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280DDA-6187-4265-BE0B-8FE849069EC7}"/>
              </a:ext>
            </a:extLst>
          </p:cNvPr>
          <p:cNvSpPr txBox="1"/>
          <p:nvPr/>
        </p:nvSpPr>
        <p:spPr>
          <a:xfrm>
            <a:off x="6656071" y="2232024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Test: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50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Introduction</a:t>
            </a:r>
            <a:endParaRPr sz="2000" b="0" i="0" u="none" strike="noStrike" cap="none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Datasets Description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Statements and Goals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Modeling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Evaluation Model 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Cross Validation Neural Network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Conclution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Notes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■"/>
            </a:pPr>
            <a:r>
              <a:rPr lang="en-US" sz="2000" b="0" i="0" u="none" strike="noStrike" cap="none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Referensi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536936"/>
            <a:ext cx="159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E160C-5D82-4589-9473-FF706A93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" y="2162175"/>
            <a:ext cx="3905250" cy="1266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BBC14-98AB-4E1F-BDD6-B98CE438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80" y="3429000"/>
            <a:ext cx="3709400" cy="2822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A37A36-ECFA-4B30-A51C-52B38B383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505" y="3746461"/>
            <a:ext cx="3470139" cy="2204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B0A1A5-9753-43DA-9482-5EDC983EA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505" y="2162174"/>
            <a:ext cx="3762375" cy="12668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866655-F10D-4AED-9EB1-587CAD3CFE57}"/>
              </a:ext>
            </a:extLst>
          </p:cNvPr>
          <p:cNvSpPr txBox="1"/>
          <p:nvPr/>
        </p:nvSpPr>
        <p:spPr>
          <a:xfrm>
            <a:off x="1778000" y="177261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A9A96-16AC-4F23-8A7D-9D4F10519ADC}"/>
              </a:ext>
            </a:extLst>
          </p:cNvPr>
          <p:cNvSpPr txBox="1"/>
          <p:nvPr/>
        </p:nvSpPr>
        <p:spPr>
          <a:xfrm>
            <a:off x="6066472" y="1772611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Test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CFF955-CB09-4EC0-956D-3089CB4B1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2422" y="1772611"/>
            <a:ext cx="3470138" cy="25250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20E777-60AB-48EB-8A58-54DAF7A9F3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201" y="4379466"/>
            <a:ext cx="4113620" cy="204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84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536936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66655-F10D-4AED-9EB1-587CAD3CFE57}"/>
              </a:ext>
            </a:extLst>
          </p:cNvPr>
          <p:cNvSpPr txBox="1"/>
          <p:nvPr/>
        </p:nvSpPr>
        <p:spPr>
          <a:xfrm>
            <a:off x="1778000" y="177261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A9A96-16AC-4F23-8A7D-9D4F10519ADC}"/>
              </a:ext>
            </a:extLst>
          </p:cNvPr>
          <p:cNvSpPr txBox="1"/>
          <p:nvPr/>
        </p:nvSpPr>
        <p:spPr>
          <a:xfrm>
            <a:off x="6066472" y="1772611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83568-5E57-4820-B638-6EFE95BFA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7" y="2392636"/>
            <a:ext cx="4000500" cy="1247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12AB5-0EF3-4C7C-B4B5-14A2E6504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181" y="3860800"/>
            <a:ext cx="3779579" cy="2265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B0266E-694E-4144-B48E-84E9EF7DA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36" y="3734114"/>
            <a:ext cx="3662783" cy="2666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CFE360-F594-4C54-9444-6D77B2FBF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793" y="2392636"/>
            <a:ext cx="2809875" cy="1078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F336AF-5F12-48A2-99EA-3D28B6948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760" y="3860801"/>
            <a:ext cx="4110480" cy="2181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1D0E1D-D2AC-4A9E-BD27-F5C8E8346C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4240" y="1536936"/>
            <a:ext cx="3228566" cy="23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1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dirty="0" err="1"/>
              <a:t>Modeling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55E8A-6DFE-4D8C-9648-AE230C7ABAF9}"/>
              </a:ext>
            </a:extLst>
          </p:cNvPr>
          <p:cNvSpPr txBox="1"/>
          <p:nvPr/>
        </p:nvSpPr>
        <p:spPr>
          <a:xfrm>
            <a:off x="528320" y="1536936"/>
            <a:ext cx="986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Adabost</a:t>
            </a:r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66655-F10D-4AED-9EB1-587CAD3CFE57}"/>
              </a:ext>
            </a:extLst>
          </p:cNvPr>
          <p:cNvSpPr txBox="1"/>
          <p:nvPr/>
        </p:nvSpPr>
        <p:spPr>
          <a:xfrm>
            <a:off x="1778000" y="177261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Train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A9A96-16AC-4F23-8A7D-9D4F10519ADC}"/>
              </a:ext>
            </a:extLst>
          </p:cNvPr>
          <p:cNvSpPr txBox="1"/>
          <p:nvPr/>
        </p:nvSpPr>
        <p:spPr>
          <a:xfrm>
            <a:off x="6066472" y="1772611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EE0A8-232F-4016-AF50-71875BF4C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7" y="2364061"/>
            <a:ext cx="3705225" cy="1304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709A5-ADB1-4C53-BB94-3EB6DB844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747" y="3870960"/>
            <a:ext cx="4087813" cy="2255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9F1AD-7675-42E1-A754-5BF68AC8A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76" y="3695022"/>
            <a:ext cx="3069431" cy="2654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CA4A9-35D5-4EE8-99A7-8CB33EC35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316" y="2376156"/>
            <a:ext cx="3084830" cy="11990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123C43-2BAB-4F22-87B4-876D3B049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144" y="1536936"/>
            <a:ext cx="3229579" cy="24707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F553DA-3150-459A-94AD-8BFCA3A3F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999" y="3930622"/>
            <a:ext cx="3835201" cy="21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06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Evaluation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0183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Evaluation (True </a:t>
            </a:r>
            <a:r>
              <a:rPr lang="en-US" sz="3200" dirty="0" err="1"/>
              <a:t>Positif</a:t>
            </a:r>
            <a:r>
              <a:rPr lang="en-US" sz="3200" dirty="0"/>
              <a:t> Rate (TPR))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778DE-763D-4162-8AFD-BC05D2E6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832" y="2253932"/>
            <a:ext cx="7953375" cy="1476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3A85F9-FDF4-4CF2-9700-D3AE93DA3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32" y="4440237"/>
            <a:ext cx="7991475" cy="1533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071A259-33BD-4469-9C51-6E6097EB48B0}"/>
              </a:ext>
            </a:extLst>
          </p:cNvPr>
          <p:cNvSpPr txBox="1"/>
          <p:nvPr/>
        </p:nvSpPr>
        <p:spPr>
          <a:xfrm>
            <a:off x="1778000" y="177261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Train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04857-F8D1-4BAE-9093-F5AD611A9B4D}"/>
              </a:ext>
            </a:extLst>
          </p:cNvPr>
          <p:cNvSpPr txBox="1"/>
          <p:nvPr/>
        </p:nvSpPr>
        <p:spPr>
          <a:xfrm>
            <a:off x="1834832" y="41324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Test :</a:t>
            </a:r>
          </a:p>
        </p:txBody>
      </p:sp>
    </p:spTree>
    <p:extLst>
      <p:ext uri="{BB962C8B-B14F-4D97-AF65-F5344CB8AC3E}">
        <p14:creationId xmlns:p14="http://schemas.microsoft.com/office/powerpoint/2010/main" val="92216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Evaluation (True </a:t>
            </a:r>
            <a:r>
              <a:rPr lang="en-US" sz="3200" dirty="0" err="1"/>
              <a:t>Negatif</a:t>
            </a:r>
            <a:r>
              <a:rPr lang="en-US" sz="3200" dirty="0"/>
              <a:t> Rate (TNR))</a:t>
            </a:r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1A259-33BD-4469-9C51-6E6097EB48B0}"/>
              </a:ext>
            </a:extLst>
          </p:cNvPr>
          <p:cNvSpPr txBox="1"/>
          <p:nvPr/>
        </p:nvSpPr>
        <p:spPr>
          <a:xfrm>
            <a:off x="1778000" y="177261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Train 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F04857-F8D1-4BAE-9093-F5AD611A9B4D}"/>
              </a:ext>
            </a:extLst>
          </p:cNvPr>
          <p:cNvSpPr txBox="1"/>
          <p:nvPr/>
        </p:nvSpPr>
        <p:spPr>
          <a:xfrm>
            <a:off x="1834832" y="41324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</a:rPr>
              <a:t>Data Test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DE415-05D6-474F-B3C3-CE2A6E69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845" y="2138530"/>
            <a:ext cx="5162550" cy="1495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28232A-10ED-4715-9E47-0114C49C3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300" y="4286348"/>
            <a:ext cx="5105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6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/>
              <a:t>Evaluation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FAE87-12ED-40FA-B29A-71D90D7E91A5}"/>
              </a:ext>
            </a:extLst>
          </p:cNvPr>
          <p:cNvSpPr txBox="1"/>
          <p:nvPr/>
        </p:nvSpPr>
        <p:spPr>
          <a:xfrm>
            <a:off x="541020" y="1640025"/>
            <a:ext cx="104724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mana yang </a:t>
            </a: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bagus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digunakan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prediksi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?</a:t>
            </a:r>
          </a:p>
          <a:p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Dari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Tabel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di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atas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yang sangat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direkomendasikan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adalah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Random Forest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overfitting 1 : 0.69. Model Logistic regression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metrics recall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tertinggi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lain dan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cukup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84:82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tetapi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belum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melewati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output baseline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sehingga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direkomendasikan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Adabost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mendekati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tetapi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seperti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logistic regression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ROC AUC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jauh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baseline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sehingga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direkomendasikan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Neural Network (Deep Learning)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ketiga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yang lain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94:91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sudah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melewati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baseline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overfitting,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Kenapa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harus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ROC AUC?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mengukur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seberapa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membedakan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instance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negatif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menggambarkan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trade-off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False Positive Rate (FPR) dan True Positive Rate (TPR) dan sangat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cocok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imbalance.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itu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imbalance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memperhatikan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metric F1-Scores True Positive Rate (TPR) dan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F1-scores output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0.63 : 0.63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Presisi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recall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penting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dipertimbangkan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dalam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membedakan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instance class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negatif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itu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class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negatif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merupakan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ouput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“Yes”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meningkatkan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Recall class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negatif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rumus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TN/(TN+FN)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dipatkan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0.48 : 0.58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tetapi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diketahui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jika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imbalance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tetap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memprioritaskan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F1-score, Pada TNR (True Negative Rate)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0.52 : 0.62.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Selanjutnya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cross validation pada model Neural Network (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hanya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).</a:t>
            </a:r>
          </a:p>
          <a:p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1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D" sz="4000" b="1" dirty="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4204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b="1" dirty="0"/>
              <a:t>Cross Validation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FAE87-12ED-40FA-B29A-71D90D7E91A5}"/>
              </a:ext>
            </a:extLst>
          </p:cNvPr>
          <p:cNvSpPr txBox="1"/>
          <p:nvPr/>
        </p:nvSpPr>
        <p:spPr>
          <a:xfrm>
            <a:off x="541020" y="1640025"/>
            <a:ext cx="104724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Neural Network :</a:t>
            </a:r>
          </a:p>
          <a:p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Metode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dipakai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StratifiedKFold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imbalance</a:t>
            </a:r>
          </a:p>
          <a:p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[0.9283937, 0.92673486, 0.92922311, 0.9234172,0.92784075 0.92479956, 0.93281725, 0.92922311, 0.89463496, 0.90514381]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didapatkan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rerate (mean) pada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0.92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ID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62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D" sz="4000" b="1" dirty="0" err="1"/>
              <a:t>Conclution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410465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b="1" dirty="0" err="1"/>
              <a:t>Conclution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FAE87-12ED-40FA-B29A-71D90D7E91A5}"/>
              </a:ext>
            </a:extLst>
          </p:cNvPr>
          <p:cNvSpPr txBox="1"/>
          <p:nvPr/>
        </p:nvSpPr>
        <p:spPr>
          <a:xfrm>
            <a:off x="541020" y="1640025"/>
            <a:ext cx="1047242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Korelasi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tertinggi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pada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numerik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adalah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‘Duration’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0.343.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input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kategori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p-value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dibawah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0.5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output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sehingga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kategori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saling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berkolerasi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Korelasi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input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mempengaruhi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hasil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pemodelan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semakin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berkolerasi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maka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semakin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rendah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Neural Network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Merupakan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dieksperimen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deep learning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sehingga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peningkatan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dibandingkan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ketiga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lainnya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Nueral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Network, Output ‘NO’ TPR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mendapatkan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F1-Score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0.63 : 0.63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sedangkan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output ‘YES’ TNR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mendapatkan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F1-Score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0.52 : 0.63.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Hyperparameter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menentukan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peningkatan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overfitting, underfitting,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metrics.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imbalance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SMOTE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metode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lain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mengubah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menjadi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hal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berkaitan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kecocokan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model,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terdapat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beberapa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cocok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menyelesaikan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imbalance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tanpa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adanya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ataupun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sebaliknya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semua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membutuhkan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proses scaling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seperti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pada 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Dessicion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Tree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karena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memerlukan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input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distribusi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normal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skala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sama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Learning rate dan batch size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dalam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trainning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berperan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pada model neural network,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semakin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cepat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learning rate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semain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banyak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batch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sizenya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mengakibatkan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overfitting.</a:t>
            </a:r>
          </a:p>
          <a:p>
            <a:pPr>
              <a:buFont typeface="+mj-lt"/>
              <a:buAutoNum type="arabicPeriod"/>
            </a:pP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imbalance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memfokuskan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pada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membedakan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instance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positif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negatif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1442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D" sz="4000" b="1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3448105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b="1" dirty="0" err="1"/>
              <a:t>Conclution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FAE87-12ED-40FA-B29A-71D90D7E91A5}"/>
              </a:ext>
            </a:extLst>
          </p:cNvPr>
          <p:cNvSpPr txBox="1"/>
          <p:nvPr/>
        </p:nvSpPr>
        <p:spPr>
          <a:xfrm>
            <a:off x="541020" y="1640025"/>
            <a:ext cx="10472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terbaik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(neural network)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ditingkatkan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lagi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seperti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menambahakan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beberapa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hyperparameter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meningkatkan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metrics Recall TNR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dapat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juga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meningkat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model logistic regression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dikarenakan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recall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cukup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tinggi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tetapi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ROC AUC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bisa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melewati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baseline.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Perlu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menurunkan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persentase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FN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meningkatkan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TN agar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nilai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metrics pada TNR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bisa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tinggi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3380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95250" y="3143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3200" b="1" dirty="0" err="1"/>
              <a:t>Referensi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FAE87-12ED-40FA-B29A-71D90D7E91A5}"/>
              </a:ext>
            </a:extLst>
          </p:cNvPr>
          <p:cNvSpPr txBox="1"/>
          <p:nvPr/>
        </p:nvSpPr>
        <p:spPr>
          <a:xfrm>
            <a:off x="541020" y="1640025"/>
            <a:ext cx="104724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Yuelin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Wanga,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dkk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A Comparative Assessment of Credit Risk Model Based on Machine Learning. 174 (2020) 141–149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Premkumar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Borugadda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Predicting the Success of Bank Telemarketing for Selling Long-term Deposits: An Application of Machine Learning Algorithms. 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Yogesh Sanjay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Golecha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Analyzing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Term Deposits in Banking Sector</a:t>
            </a:r>
            <a:b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by Performing Predictive Analysis Using Multiple Machine Learning Techniques.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Muhammed J. A. Patwary1,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dkk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Bank Deposit Prediction Using Ensemble Learning.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+mj-lt"/>
              <a:buAutoNum type="arabicPeriod"/>
            </a:pP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A. Motwani. Predicting Credit Worthiness of Bank Customer with Machine Learning Over </a:t>
            </a:r>
            <a:r>
              <a:rPr lang="en-ID" i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Cloud.E</a:t>
            </a:r>
            <a:r>
              <a:rPr lang="en-ID" i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-ISSN: 2347–2693.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39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19338028d_0_10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ID" sz="4000" b="1" dirty="0" err="1"/>
              <a:t>Terimakasih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373670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187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Disuatu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beberapa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tersebut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Setiap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kondisi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berbeda-beda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mulai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usia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penghasilan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dan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tanggungan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lainnya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tersebut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beberapa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ingin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membuat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sebuah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prediksi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kondisi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menyebabkan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 Oleh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karena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itu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tim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science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analisa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metode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machine learning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membantu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bank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tersebut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mengambil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sebuah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keputusan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ketika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ingin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mencari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b="0" i="0" u="none" strike="noStrike" cap="none" dirty="0">
              <a:solidFill>
                <a:schemeClr val="accent1">
                  <a:lumMod val="50000"/>
                </a:schemeClr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Datasheets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97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Datasheets</a:t>
            </a:r>
            <a:endParaRPr dirty="0"/>
          </a:p>
        </p:txBody>
      </p:sp>
      <p:sp>
        <p:nvSpPr>
          <p:cNvPr id="5" name="Google Shape;210;p3">
            <a:extLst>
              <a:ext uri="{FF2B5EF4-FFF2-40B4-BE49-F238E27FC236}">
                <a16:creationId xmlns:a16="http://schemas.microsoft.com/office/drawing/2014/main" id="{0832667B-5826-41E0-A12D-56A2122FE1FF}"/>
              </a:ext>
            </a:extLst>
          </p:cNvPr>
          <p:cNvSpPr txBox="1"/>
          <p:nvPr/>
        </p:nvSpPr>
        <p:spPr>
          <a:xfrm>
            <a:off x="401515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Data input:</a:t>
            </a:r>
          </a:p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Age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Umur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Job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Pekerjaan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Martial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Status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Menikah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, Single, dan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Cerai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Education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Pendidikan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dimiliki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oleh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Default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kredit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Balance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Penghasilan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setiap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bulan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Housing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cicilan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rumah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Loan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Mempunyai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pinjaman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tidak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Contact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Menghubungi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telepon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atau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seluler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Day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Hari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terakhir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dihubungi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Month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Bulan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terakhir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dihubungi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Duration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Durasi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kontak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terakhir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dihubungi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Campaign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Jumlah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kontak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selama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campaign.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Pdays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last contact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klien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berdasarkan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campaign . (999 is null)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Previous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Jumlah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kontak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sebelum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campaign.</a:t>
            </a:r>
            <a:b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</a:br>
            <a:r>
              <a:rPr lang="en-ID" b="1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Poutcome</a:t>
            </a:r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 : 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Hasil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campaign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pemasaran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sebelumnya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.</a:t>
            </a:r>
          </a:p>
          <a:p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Output/Target :</a:t>
            </a:r>
          </a:p>
          <a:p>
            <a:r>
              <a:rPr lang="en-ID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y 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: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endParaRPr lang="en-ID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557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Datasheets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6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Statements and Goals</a:t>
            </a:r>
          </a:p>
        </p:txBody>
      </p:sp>
    </p:spTree>
    <p:extLst>
      <p:ext uri="{BB962C8B-B14F-4D97-AF65-F5344CB8AC3E}">
        <p14:creationId xmlns:p14="http://schemas.microsoft.com/office/powerpoint/2010/main" val="154167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451da43991_0_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Problem Statements</a:t>
            </a:r>
            <a:endParaRPr dirty="0"/>
          </a:p>
        </p:txBody>
      </p:sp>
      <p:sp>
        <p:nvSpPr>
          <p:cNvPr id="216" name="Google Shape;216;g1451da43991_0_5"/>
          <p:cNvSpPr txBox="1"/>
          <p:nvPr/>
        </p:nvSpPr>
        <p:spPr>
          <a:xfrm>
            <a:off x="401515" y="1584375"/>
            <a:ext cx="11388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Problem Statement</a:t>
            </a:r>
          </a:p>
          <a:p>
            <a:endParaRPr lang="en-ID" sz="1600" b="1" dirty="0">
              <a:solidFill>
                <a:schemeClr val="accent1">
                  <a:lumMod val="50000"/>
                </a:schemeClr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ID" sz="1600" b="1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Objective Question :</a:t>
            </a:r>
          </a:p>
          <a:p>
            <a:pPr>
              <a:buFont typeface="+mj-lt"/>
              <a:buAutoNum type="arabicPeriod"/>
            </a:pP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Karakter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nasabah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seperti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apa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deposito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?</a:t>
            </a:r>
          </a:p>
          <a:p>
            <a:pPr>
              <a:buFont typeface="+mj-lt"/>
              <a:buAutoNum type="arabicPeriod"/>
            </a:pP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Bagaimana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korelasi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data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antara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input dan output/target?</a:t>
            </a:r>
          </a:p>
          <a:p>
            <a:pPr>
              <a:buFont typeface="+mj-lt"/>
              <a:buAutoNum type="arabicPeriod"/>
            </a:pP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Model mana yang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bagus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digunakan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untuk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melakukan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ID" sz="1600" dirty="0" err="1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prediksi</a:t>
            </a:r>
            <a:r>
              <a:rPr lang="en-ID" sz="1600" dirty="0">
                <a:solidFill>
                  <a:schemeClr val="accent1">
                    <a:lumMod val="50000"/>
                  </a:schemeClr>
                </a:solidFill>
                <a:latin typeface="Sora" panose="020B0604020202020204" charset="0"/>
                <a:cs typeface="Sora" panose="020B0604020202020204" charset="0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1560</Words>
  <Application>Microsoft Office PowerPoint</Application>
  <PresentationFormat>Widescreen</PresentationFormat>
  <Paragraphs>175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Montserrat Light</vt:lpstr>
      <vt:lpstr>Calibri</vt:lpstr>
      <vt:lpstr>Roboto Mono Medium</vt:lpstr>
      <vt:lpstr>Sora</vt:lpstr>
      <vt:lpstr>Roboto Mono Light</vt:lpstr>
      <vt:lpstr>Roboto Mono</vt:lpstr>
      <vt:lpstr>Arial</vt:lpstr>
      <vt:lpstr>1_Office Theme</vt:lpstr>
      <vt:lpstr>Office Theme</vt:lpstr>
      <vt:lpstr>PowerPoint Presentation</vt:lpstr>
      <vt:lpstr>Outline</vt:lpstr>
      <vt:lpstr>Introduction</vt:lpstr>
      <vt:lpstr>Introduction</vt:lpstr>
      <vt:lpstr>Datasheets</vt:lpstr>
      <vt:lpstr>Datasheets</vt:lpstr>
      <vt:lpstr>Datasheets</vt:lpstr>
      <vt:lpstr>Problem Statements and Goals</vt:lpstr>
      <vt:lpstr>Problem Statements</vt:lpstr>
      <vt:lpstr>Goals</vt:lpstr>
      <vt:lpstr>Eksplorasi Data Analysis</vt:lpstr>
      <vt:lpstr>Eksplorasi Data Analysis</vt:lpstr>
      <vt:lpstr>Eksplorasi Data Analysis</vt:lpstr>
      <vt:lpstr>Eksplorasi Data Analysis</vt:lpstr>
      <vt:lpstr>Eksplorasi Data Analysis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Evaluation</vt:lpstr>
      <vt:lpstr>Evaluation (True Positif Rate (TPR))</vt:lpstr>
      <vt:lpstr>Evaluation (True Negatif Rate (TNR))</vt:lpstr>
      <vt:lpstr>Evaluation</vt:lpstr>
      <vt:lpstr>Cross Validation</vt:lpstr>
      <vt:lpstr>Cross Validation</vt:lpstr>
      <vt:lpstr>Conclution</vt:lpstr>
      <vt:lpstr>Conclution</vt:lpstr>
      <vt:lpstr>Notes</vt:lpstr>
      <vt:lpstr>Conclution</vt:lpstr>
      <vt:lpstr>Referensi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user</cp:lastModifiedBy>
  <cp:revision>190</cp:revision>
  <dcterms:created xsi:type="dcterms:W3CDTF">2022-06-30T03:08:43Z</dcterms:created>
  <dcterms:modified xsi:type="dcterms:W3CDTF">2023-02-11T13:46:15Z</dcterms:modified>
</cp:coreProperties>
</file>